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EBA41-9071-4033-8A70-CA97CBB01FA0}" v="1333" dt="2021-04-23T13:38:4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43D1DC-C3EE-49AB-9E16-3BA5EB170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5655" r="30362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27E8C-8C9E-48CD-8C97-ED7C247D4D27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Calibri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25F4A-D471-4C7B-AE63-6C15CF5215D0}"/>
              </a:ext>
            </a:extLst>
          </p:cNvPr>
          <p:cNvSpPr txBox="1"/>
          <p:nvPr/>
        </p:nvSpPr>
        <p:spPr>
          <a:xfrm>
            <a:off x="-1228725" y="3677305"/>
            <a:ext cx="90792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              </a:t>
            </a:r>
            <a:r>
              <a:rPr lang="en-US" sz="5400" dirty="0">
                <a:cs typeface="Calibri"/>
              </a:rPr>
              <a:t>    </a:t>
            </a:r>
            <a:r>
              <a:rPr lang="en-US" sz="5400" b="1" i="1" u="sng" err="1">
                <a:cs typeface="Calibri"/>
              </a:rPr>
              <a:t>Konstytucja</a:t>
            </a:r>
            <a:r>
              <a:rPr lang="en-US" sz="5400" b="1" i="1" u="sng" dirty="0">
                <a:cs typeface="Calibri"/>
              </a:rPr>
              <a:t> 3 </a:t>
            </a:r>
            <a:r>
              <a:rPr lang="en-US" sz="5400" b="1" i="1" u="sng" err="1">
                <a:cs typeface="Calibri"/>
              </a:rPr>
              <a:t>maja</a:t>
            </a:r>
            <a:endParaRPr lang="en-US" sz="5400" b="1" i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29044-7B8E-4FC7-B0B4-57441C94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300">
                <a:cs typeface="Calibri Light"/>
              </a:rPr>
              <a:t>            </a:t>
            </a:r>
            <a:r>
              <a:rPr lang="en-US" sz="3300" b="1" i="1" u="sng">
                <a:cs typeface="Calibri Light"/>
              </a:rPr>
              <a:t>Uchwalenie Konstytucji 3 maja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2377D-7DBF-4011-8C67-4E849B66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14" y="2618666"/>
            <a:ext cx="5784944" cy="35831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Uchwalona</a:t>
            </a:r>
            <a:r>
              <a:rPr lang="en-US" sz="2000" dirty="0">
                <a:ea typeface="+mn-lt"/>
                <a:cs typeface="+mn-lt"/>
              </a:rPr>
              <a:t> 3 </a:t>
            </a:r>
            <a:r>
              <a:rPr lang="en-US" sz="2000" dirty="0" err="1">
                <a:ea typeface="+mn-lt"/>
                <a:cs typeface="+mn-lt"/>
              </a:rPr>
              <a:t>maja</a:t>
            </a:r>
            <a:r>
              <a:rPr lang="en-US" sz="2000" dirty="0">
                <a:ea typeface="+mn-lt"/>
                <a:cs typeface="+mn-lt"/>
              </a:rPr>
              <a:t> 1791 </a:t>
            </a:r>
            <a:r>
              <a:rPr lang="en-US" sz="2000" dirty="0" err="1">
                <a:ea typeface="+mn-lt"/>
                <a:cs typeface="+mn-lt"/>
              </a:rPr>
              <a:t>roku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przez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króla</a:t>
            </a:r>
            <a:r>
              <a:rPr lang="en-US" sz="2000" dirty="0">
                <a:ea typeface="+mn-lt"/>
                <a:cs typeface="+mn-lt"/>
              </a:rPr>
              <a:t> Stanisława Augusta </a:t>
            </a:r>
            <a:r>
              <a:rPr lang="en-US" sz="2000" dirty="0" err="1">
                <a:ea typeface="+mn-lt"/>
                <a:cs typeface="+mn-lt"/>
              </a:rPr>
              <a:t>Poniatowskiego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ustawa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regulująca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ustrój</a:t>
            </a:r>
            <a:r>
              <a:rPr lang="en-US" sz="2000" dirty="0">
                <a:ea typeface="+mn-lt"/>
                <a:cs typeface="+mn-lt"/>
              </a:rPr>
              <a:t> prawny </a:t>
            </a:r>
            <a:r>
              <a:rPr lang="en-US" sz="2000" dirty="0" err="1">
                <a:ea typeface="+mn-lt"/>
                <a:cs typeface="+mn-lt"/>
              </a:rPr>
              <a:t>Rzeczypospolitej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Obojga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Narodów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Powszechnie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przyjmuje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Konstytucja</a:t>
            </a:r>
            <a:r>
              <a:rPr lang="en-US" sz="2000" dirty="0">
                <a:ea typeface="+mn-lt"/>
                <a:cs typeface="+mn-lt"/>
              </a:rPr>
              <a:t> 3 </a:t>
            </a:r>
            <a:r>
              <a:rPr lang="en-US" sz="2000" dirty="0" err="1">
                <a:ea typeface="+mn-lt"/>
                <a:cs typeface="+mn-lt"/>
              </a:rPr>
              <a:t>maja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była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pierwszą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Europie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drugą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świecie</a:t>
            </a:r>
            <a:r>
              <a:rPr lang="en-US" sz="2000" dirty="0">
                <a:ea typeface="+mn-lt"/>
                <a:cs typeface="+mn-lt"/>
              </a:rPr>
              <a:t> (po </a:t>
            </a:r>
            <a:r>
              <a:rPr lang="en-US" sz="2000" dirty="0" err="1">
                <a:ea typeface="+mn-lt"/>
                <a:cs typeface="+mn-lt"/>
              </a:rPr>
              <a:t>konstytucji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amerykańskiej</a:t>
            </a:r>
            <a:r>
              <a:rPr lang="en-US" sz="2000" dirty="0">
                <a:ea typeface="+mn-lt"/>
                <a:cs typeface="+mn-lt"/>
              </a:rPr>
              <a:t> z 1787 r.) </a:t>
            </a:r>
            <a:r>
              <a:rPr lang="en-US" sz="2000" dirty="0" err="1">
                <a:ea typeface="+mn-lt"/>
                <a:cs typeface="+mn-lt"/>
              </a:rPr>
              <a:t>nowoczesną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spisaną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konstytucją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94A06A-44D0-48DB-852C-2572D17B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5" b="6911"/>
          <a:stretch/>
        </p:blipFill>
        <p:spPr>
          <a:xfrm>
            <a:off x="7160932" y="901032"/>
            <a:ext cx="3762374" cy="511622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3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8A1B5-FB77-439D-949C-E05CADDD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 Light"/>
              </a:rPr>
              <a:t>    </a:t>
            </a:r>
            <a:r>
              <a:rPr lang="en-US" b="1" i="1" u="sng" dirty="0" err="1">
                <a:cs typeface="Calibri Light"/>
              </a:rPr>
              <a:t>Obrady</a:t>
            </a:r>
            <a:r>
              <a:rPr lang="en-US" b="1" i="1" u="sng" dirty="0">
                <a:cs typeface="Calibri Light"/>
              </a:rPr>
              <a:t> </a:t>
            </a:r>
            <a:r>
              <a:rPr lang="en-US" b="1" i="1" u="sng" dirty="0" err="1">
                <a:cs typeface="Calibri Light"/>
              </a:rPr>
              <a:t>Sejmu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766C-BC69-438F-92A6-80DD4C43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err="1">
                <a:ea typeface="+mn-lt"/>
                <a:cs typeface="+mn-lt"/>
              </a:rPr>
              <a:t>Obrady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Sejmu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były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burzliwe</a:t>
            </a:r>
            <a:r>
              <a:rPr lang="en-US" sz="2000" dirty="0">
                <a:ea typeface="+mn-lt"/>
                <a:cs typeface="+mn-lt"/>
              </a:rPr>
              <a:t>. W </a:t>
            </a:r>
            <a:r>
              <a:rPr lang="en-US" sz="2000" err="1">
                <a:ea typeface="+mn-lt"/>
                <a:cs typeface="+mn-lt"/>
              </a:rPr>
              <a:t>czasie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obrad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król</a:t>
            </a:r>
            <a:r>
              <a:rPr lang="en-US" sz="2000" dirty="0">
                <a:ea typeface="+mn-lt"/>
                <a:cs typeface="+mn-lt"/>
              </a:rPr>
              <a:t> Stanisław August Poniatowski </a:t>
            </a:r>
            <a:r>
              <a:rPr lang="en-US" sz="2000" err="1">
                <a:ea typeface="+mn-lt"/>
                <a:cs typeface="+mn-lt"/>
              </a:rPr>
              <a:t>przemawiał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trzy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razy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wskazując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pilną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konieczność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naprawienia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dawnego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ustroju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Gdy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podniósł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rękę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znak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chęci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zabrania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głosu</a:t>
            </a:r>
            <a:r>
              <a:rPr lang="en-US" sz="2000" dirty="0">
                <a:ea typeface="+mn-lt"/>
                <a:cs typeface="+mn-lt"/>
              </a:rPr>
              <a:t> po </a:t>
            </a:r>
            <a:r>
              <a:rPr lang="en-US" sz="2000" err="1">
                <a:ea typeface="+mn-lt"/>
                <a:cs typeface="+mn-lt"/>
              </a:rPr>
              <a:t>raz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czwarty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odebrano</a:t>
            </a:r>
            <a:r>
              <a:rPr lang="en-US" sz="2000" dirty="0">
                <a:ea typeface="+mn-lt"/>
                <a:cs typeface="+mn-lt"/>
              </a:rPr>
              <a:t> ten gest </a:t>
            </a:r>
            <a:r>
              <a:rPr lang="en-US" sz="2000" err="1">
                <a:ea typeface="+mn-lt"/>
                <a:cs typeface="+mn-lt"/>
              </a:rPr>
              <a:t>przypadkiem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jako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wezwanie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err="1">
                <a:ea typeface="+mn-lt"/>
                <a:cs typeface="+mn-lt"/>
              </a:rPr>
              <a:t>przyjęcia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projektu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przez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aklamację</a:t>
            </a:r>
            <a:r>
              <a:rPr lang="en-US" sz="2000" dirty="0">
                <a:ea typeface="+mn-lt"/>
                <a:cs typeface="+mn-lt"/>
              </a:rPr>
              <a:t>. Co </a:t>
            </a:r>
            <a:r>
              <a:rPr lang="en-US" sz="2000" err="1">
                <a:ea typeface="+mn-lt"/>
                <a:cs typeface="+mn-lt"/>
              </a:rPr>
              <a:t>rzeczywiście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nastąpiło.Odezwały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wtedy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okrzyki</a:t>
            </a:r>
            <a:r>
              <a:rPr lang="en-US" sz="2000" dirty="0">
                <a:ea typeface="+mn-lt"/>
                <a:cs typeface="+mn-lt"/>
              </a:rPr>
              <a:t> "</a:t>
            </a:r>
            <a:r>
              <a:rPr lang="en-US" sz="2000" err="1">
                <a:ea typeface="+mn-lt"/>
                <a:cs typeface="+mn-lt"/>
              </a:rPr>
              <a:t>Wiwat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król</a:t>
            </a:r>
            <a:r>
              <a:rPr lang="en-US" sz="2000" dirty="0">
                <a:ea typeface="+mn-lt"/>
                <a:cs typeface="+mn-lt"/>
              </a:rPr>
              <a:t>! " " </a:t>
            </a:r>
            <a:r>
              <a:rPr lang="en-US" sz="2000" err="1">
                <a:ea typeface="+mn-lt"/>
                <a:cs typeface="+mn-lt"/>
              </a:rPr>
              <a:t>Wiwat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Konstytucja</a:t>
            </a:r>
            <a:r>
              <a:rPr lang="en-US" sz="2000" dirty="0">
                <a:ea typeface="+mn-lt"/>
                <a:cs typeface="+mn-lt"/>
              </a:rPr>
              <a:t> !"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endParaRPr lang="en-US" sz="180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3DEA42-D38E-47C3-9BD1-5557301CB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r="37668" b="-1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969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6FE09-7FF4-409A-8295-BFF1591B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300" b="1" i="1" u="sng" err="1">
                <a:cs typeface="Calibri Light"/>
              </a:rPr>
              <a:t>Konstytucja</a:t>
            </a:r>
            <a:r>
              <a:rPr lang="en-US" sz="3300" b="1" i="1" u="sng" dirty="0">
                <a:cs typeface="Calibri Light"/>
              </a:rPr>
              <a:t> </a:t>
            </a:r>
            <a:r>
              <a:rPr lang="en-US" sz="3300" b="1" i="1" u="sng" err="1">
                <a:cs typeface="Calibri Light"/>
              </a:rPr>
              <a:t>jako</a:t>
            </a:r>
            <a:r>
              <a:rPr lang="en-US" sz="3300" b="1" i="1" u="sng" dirty="0">
                <a:cs typeface="Calibri Light"/>
              </a:rPr>
              <a:t> </a:t>
            </a:r>
            <a:r>
              <a:rPr lang="en-US" sz="3300" b="1" i="1" u="sng" err="1">
                <a:cs typeface="Calibri Light"/>
              </a:rPr>
              <a:t>święto</a:t>
            </a:r>
            <a:r>
              <a:rPr lang="en-US" sz="3300" b="1" i="1" u="sng" dirty="0">
                <a:cs typeface="Calibri Light"/>
              </a:rPr>
              <a:t> I </a:t>
            </a:r>
            <a:r>
              <a:rPr lang="en-US" sz="3300" b="1" i="1" u="sng" err="1">
                <a:cs typeface="Calibri Light"/>
              </a:rPr>
              <a:t>jego</a:t>
            </a:r>
            <a:r>
              <a:rPr lang="en-US" sz="3300" b="1" i="1" u="sng" dirty="0">
                <a:cs typeface="Calibri Light"/>
              </a:rPr>
              <a:t> </a:t>
            </a:r>
            <a:r>
              <a:rPr lang="en-US" sz="3300" b="1" i="1" u="sng" err="1">
                <a:cs typeface="Calibri Light"/>
              </a:rPr>
              <a:t>obchodzenie</a:t>
            </a:r>
            <a:endParaRPr lang="en-US" sz="3300" b="1" i="1" u="sng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C5C4-7012-4DDA-8085-072208C2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54" y="2430776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Od 1989 </a:t>
            </a:r>
            <a:r>
              <a:rPr lang="en-US" sz="2000" err="1">
                <a:ea typeface="+mn-lt"/>
                <a:cs typeface="+mn-lt"/>
              </a:rPr>
              <a:t>roku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Święto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Konstytucji</a:t>
            </a:r>
            <a:r>
              <a:rPr lang="en-US" sz="2000" dirty="0">
                <a:ea typeface="+mn-lt"/>
                <a:cs typeface="+mn-lt"/>
              </a:rPr>
              <a:t> 3 </a:t>
            </a:r>
            <a:r>
              <a:rPr lang="en-US" sz="2000" err="1">
                <a:ea typeface="+mn-lt"/>
                <a:cs typeface="+mn-lt"/>
              </a:rPr>
              <a:t>maja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znów</a:t>
            </a:r>
            <a:r>
              <a:rPr lang="en-US" sz="2000" dirty="0">
                <a:ea typeface="+mn-lt"/>
                <a:cs typeface="+mn-lt"/>
              </a:rPr>
              <a:t> jest </a:t>
            </a:r>
            <a:r>
              <a:rPr lang="en-US" sz="2000" err="1">
                <a:ea typeface="+mn-lt"/>
                <a:cs typeface="+mn-lt"/>
              </a:rPr>
              <a:t>świętem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narodowym</a:t>
            </a:r>
            <a:r>
              <a:rPr lang="en-US" sz="2000" dirty="0">
                <a:ea typeface="+mn-lt"/>
                <a:cs typeface="+mn-lt"/>
              </a:rPr>
              <a:t>. Od 2007 </a:t>
            </a:r>
            <a:r>
              <a:rPr lang="en-US" sz="2000" err="1">
                <a:ea typeface="+mn-lt"/>
                <a:cs typeface="+mn-lt"/>
              </a:rPr>
              <a:t>roku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obchodzone</a:t>
            </a:r>
            <a:r>
              <a:rPr lang="en-US" sz="2000" dirty="0">
                <a:ea typeface="+mn-lt"/>
                <a:cs typeface="+mn-lt"/>
              </a:rPr>
              <a:t> jest </a:t>
            </a:r>
            <a:r>
              <a:rPr lang="en-US" sz="2000" err="1">
                <a:ea typeface="+mn-lt"/>
                <a:cs typeface="+mn-lt"/>
              </a:rPr>
              <a:t>rówież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Litwie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>
              <a:cs typeface="Calibri"/>
            </a:endParaRPr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3 </a:t>
            </a:r>
            <a:r>
              <a:rPr lang="en-US" sz="2000" dirty="0" err="1">
                <a:ea typeface="+mn-lt"/>
                <a:cs typeface="+mn-lt"/>
              </a:rPr>
              <a:t>maja</a:t>
            </a:r>
            <a:r>
              <a:rPr lang="en-US" sz="2000" dirty="0">
                <a:ea typeface="+mn-lt"/>
                <a:cs typeface="+mn-lt"/>
              </a:rPr>
              <a:t> jest to </a:t>
            </a:r>
            <a:r>
              <a:rPr lang="en-US" sz="2000" dirty="0" err="1">
                <a:ea typeface="+mn-lt"/>
                <a:cs typeface="+mn-lt"/>
              </a:rPr>
              <a:t>także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dzień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wolny</a:t>
            </a:r>
            <a:r>
              <a:rPr lang="en-US" sz="2000" dirty="0">
                <a:ea typeface="+mn-lt"/>
                <a:cs typeface="+mn-lt"/>
              </a:rPr>
              <a:t> od </a:t>
            </a:r>
            <a:r>
              <a:rPr lang="en-US" sz="2000" dirty="0" err="1">
                <a:ea typeface="+mn-lt"/>
                <a:cs typeface="+mn-lt"/>
              </a:rPr>
              <a:t>pracy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Uchwalenie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Konstytucji</a:t>
            </a:r>
            <a:r>
              <a:rPr lang="en-US" sz="2000" dirty="0">
                <a:ea typeface="+mn-lt"/>
                <a:cs typeface="+mn-lt"/>
              </a:rPr>
              <a:t> 3 </a:t>
            </a:r>
            <a:r>
              <a:rPr lang="en-US" sz="2000" dirty="0" err="1">
                <a:ea typeface="+mn-lt"/>
                <a:cs typeface="+mn-lt"/>
              </a:rPr>
              <a:t>maja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zazwyczaj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świętowane</a:t>
            </a:r>
            <a:r>
              <a:rPr lang="en-US" sz="2000" dirty="0">
                <a:ea typeface="+mn-lt"/>
                <a:cs typeface="+mn-lt"/>
              </a:rPr>
              <a:t> jest </a:t>
            </a:r>
            <a:r>
              <a:rPr lang="en-US" sz="2000" dirty="0" err="1">
                <a:ea typeface="+mn-lt"/>
                <a:cs typeface="+mn-lt"/>
              </a:rPr>
              <a:t>poprzez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różnego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typu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parady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marsze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zawody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sportowe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pikniki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rodzinne</a:t>
            </a:r>
            <a:r>
              <a:rPr lang="en-US" sz="2000" dirty="0">
                <a:ea typeface="+mn-lt"/>
                <a:cs typeface="+mn-lt"/>
              </a:rPr>
              <a:t>. Z </a:t>
            </a:r>
            <a:r>
              <a:rPr lang="en-US" sz="2000" dirty="0" err="1">
                <a:ea typeface="+mn-lt"/>
                <a:cs typeface="+mn-lt"/>
              </a:rPr>
              <a:t>okazji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święta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organizowane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liczne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pochody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trzeciomajowe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różnych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miastach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Polsce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Odbywają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także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oficjalne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uroczystości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gównie</a:t>
            </a:r>
            <a:r>
              <a:rPr lang="en-US" sz="2000" dirty="0">
                <a:ea typeface="+mn-lt"/>
                <a:cs typeface="+mn-lt"/>
              </a:rPr>
              <a:t> o </a:t>
            </a:r>
            <a:r>
              <a:rPr lang="en-US" sz="2000" dirty="0" err="1">
                <a:ea typeface="+mn-lt"/>
                <a:cs typeface="+mn-lt"/>
              </a:rPr>
              <a:t>charakterze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wojskowym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68A327-87F5-41DE-B185-BDF8847F4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89" b="1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8072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EECEF-3003-47D4-B689-3D0CE9FB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cs typeface="Calibri Light"/>
              </a:rPr>
              <a:t>         </a:t>
            </a:r>
            <a:r>
              <a:rPr lang="en-US" sz="3600" b="1" i="1" u="sng" dirty="0" err="1">
                <a:cs typeface="Calibri Light"/>
              </a:rPr>
              <a:t>Ciekawostki</a:t>
            </a:r>
            <a:endParaRPr lang="en-US" sz="3600" b="1" i="1" u="sng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B66C-D0D1-4521-AAF5-36D66C20C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Król Stanisław August złożył od razu przysięgę na Ustawę Rządową na ręce biskupa krakowskiego, Feliksa Turskiego. </a:t>
            </a:r>
          </a:p>
          <a:p>
            <a:r>
              <a:rPr lang="en-US" sz="1700">
                <a:ea typeface="+mn-lt"/>
                <a:cs typeface="+mn-lt"/>
              </a:rPr>
              <a:t>Ustanowiono podatki w wysokości 10% dla szlachty i 20% dla duchowieństwa. Gołota, mieszczanie I chłopi byli zwolnieni z płacenia podatków.</a:t>
            </a:r>
            <a:endParaRPr lang="en-US" sz="1700">
              <a:cs typeface="Calibri" panose="020F0502020204030204"/>
            </a:endParaRPr>
          </a:p>
          <a:p>
            <a:r>
              <a:rPr lang="en-US" sz="1700">
                <a:ea typeface="+mn-lt"/>
                <a:cs typeface="+mn-lt"/>
              </a:rPr>
              <a:t>Katolicyzm został uznany za religię panującą, zapewniając jednocześnie swobodę wyznań.Apostazja wciąż była uznawana za przestępstwo. </a:t>
            </a:r>
            <a:endParaRPr lang="en-US" sz="1700">
              <a:cs typeface="Calibri" panose="020F0502020204030204"/>
            </a:endParaRPr>
          </a:p>
          <a:p>
            <a:r>
              <a:rPr lang="en-US" sz="1700">
                <a:ea typeface="+mn-lt"/>
                <a:cs typeface="+mn-lt"/>
              </a:rPr>
              <a:t>Aby Konstytucja była zawsze aktualna, co 25 lat miał zbierać się Sejm Konstytucyjny, który miałby prawo zmian w zapisach konstytucji.</a:t>
            </a:r>
            <a:endParaRPr lang="en-US" sz="1700">
              <a:cs typeface="Calibri" panose="020F0502020204030204"/>
            </a:endParaRPr>
          </a:p>
          <a:p>
            <a:endParaRPr lang="en-US" sz="1700">
              <a:cs typeface="Calibri" panose="020F0502020204030204"/>
            </a:endParaRPr>
          </a:p>
          <a:p>
            <a:pPr marL="0" indent="0">
              <a:buNone/>
            </a:pPr>
            <a:endParaRPr lang="en-US" sz="1700">
              <a:cs typeface="Calibri" panose="020F0502020204030204"/>
            </a:endParaRPr>
          </a:p>
          <a:p>
            <a:endParaRPr lang="en-US" sz="1700">
              <a:cs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8A1269A-119F-4F28-BF91-6420E7CC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872223"/>
            <a:ext cx="4223252" cy="317383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1131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Motyw pakietu Office</vt:lpstr>
      <vt:lpstr>PowerPoint Presentation</vt:lpstr>
      <vt:lpstr>            Uchwalenie Konstytucji 3 maja</vt:lpstr>
      <vt:lpstr>    Obrady Sejmu</vt:lpstr>
      <vt:lpstr>Konstytucja jako święto I jego obchodzenie</vt:lpstr>
      <vt:lpstr>         Ciekawostki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195</cp:revision>
  <dcterms:created xsi:type="dcterms:W3CDTF">2021-04-23T12:33:15Z</dcterms:created>
  <dcterms:modified xsi:type="dcterms:W3CDTF">2021-04-23T13:40:44Z</dcterms:modified>
</cp:coreProperties>
</file>